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9" r:id="rId2"/>
    <p:sldId id="258" r:id="rId3"/>
    <p:sldId id="262" r:id="rId4"/>
    <p:sldId id="263" r:id="rId5"/>
    <p:sldId id="264" r:id="rId6"/>
    <p:sldId id="260" r:id="rId7"/>
    <p:sldId id="265" r:id="rId8"/>
    <p:sldId id="266" r:id="rId9"/>
    <p:sldId id="267" r:id="rId10"/>
    <p:sldId id="268" r:id="rId11"/>
    <p:sldId id="25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8" autoAdjust="0"/>
    <p:restoredTop sz="94660"/>
  </p:normalViewPr>
  <p:slideViewPr>
    <p:cSldViewPr>
      <p:cViewPr varScale="1">
        <p:scale>
          <a:sx n="86" d="100"/>
          <a:sy n="86" d="100"/>
        </p:scale>
        <p:origin x="1454" y="72"/>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F4CDCDA-73B5-4C95-A973-154E5A57557A}"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49275"/>
            <a:ext cx="8242300" cy="893763"/>
          </a:xfrm>
        </p:spPr>
        <p:txBody>
          <a:bodyPr/>
          <a:lstStyle>
            <a:lvl1pPr algn="ctr">
              <a:defRPr sz="3200"/>
            </a:lvl1pPr>
          </a:lstStyle>
          <a:p>
            <a:r>
              <a:rPr lang="ru-RU"/>
              <a:t>Click to edit Master title style</a:t>
            </a:r>
          </a:p>
        </p:txBody>
      </p:sp>
      <p:sp>
        <p:nvSpPr>
          <p:cNvPr id="5123" name="Rectangle 3"/>
          <p:cNvSpPr>
            <a:spLocks noGrp="1" noChangeArrowheads="1"/>
          </p:cNvSpPr>
          <p:nvPr>
            <p:ph type="subTitle" idx="1"/>
          </p:nvPr>
        </p:nvSpPr>
        <p:spPr>
          <a:xfrm>
            <a:off x="468313" y="1341438"/>
            <a:ext cx="8242300" cy="503237"/>
          </a:xfrm>
        </p:spPr>
        <p:txBody>
          <a:bodyPr/>
          <a:lstStyle>
            <a:lvl1pPr marL="0" indent="0" algn="ctr">
              <a:buFontTx/>
              <a:buNone/>
              <a:defRPr sz="2400" b="1">
                <a:solidFill>
                  <a:schemeClr val="bg1"/>
                </a:solidFill>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65963" y="400050"/>
            <a:ext cx="1909762" cy="62690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331913" y="400050"/>
            <a:ext cx="5581650" cy="62690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331913" y="1341438"/>
            <a:ext cx="3744912"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229225" y="1341438"/>
            <a:ext cx="37465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400050"/>
            <a:ext cx="72009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1331913" y="1341438"/>
            <a:ext cx="7643812" cy="532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600" b="1">
          <a:solidFill>
            <a:schemeClr val="bg1"/>
          </a:solidFill>
          <a:latin typeface="+mj-lt"/>
          <a:ea typeface="+mj-ea"/>
          <a:cs typeface="+mj-cs"/>
        </a:defRPr>
      </a:lvl1pPr>
      <a:lvl2pPr algn="r" rtl="0" fontAlgn="base">
        <a:spcBef>
          <a:spcPct val="0"/>
        </a:spcBef>
        <a:spcAft>
          <a:spcPct val="0"/>
        </a:spcAft>
        <a:defRPr sz="3600" b="1">
          <a:solidFill>
            <a:schemeClr val="bg1"/>
          </a:solidFill>
          <a:latin typeface="Arial" charset="0"/>
        </a:defRPr>
      </a:lvl2pPr>
      <a:lvl3pPr algn="r" rtl="0" fontAlgn="base">
        <a:spcBef>
          <a:spcPct val="0"/>
        </a:spcBef>
        <a:spcAft>
          <a:spcPct val="0"/>
        </a:spcAft>
        <a:defRPr sz="3600" b="1">
          <a:solidFill>
            <a:schemeClr val="bg1"/>
          </a:solidFill>
          <a:latin typeface="Arial" charset="0"/>
        </a:defRPr>
      </a:lvl3pPr>
      <a:lvl4pPr algn="r" rtl="0" fontAlgn="base">
        <a:spcBef>
          <a:spcPct val="0"/>
        </a:spcBef>
        <a:spcAft>
          <a:spcPct val="0"/>
        </a:spcAft>
        <a:defRPr sz="3600" b="1">
          <a:solidFill>
            <a:schemeClr val="bg1"/>
          </a:solidFill>
          <a:latin typeface="Arial" charset="0"/>
        </a:defRPr>
      </a:lvl4pPr>
      <a:lvl5pPr algn="r" rtl="0" fontAlgn="base">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tx2"/>
          </a:solidFill>
          <a:latin typeface="+mn-lt"/>
          <a:ea typeface="+mn-ea"/>
          <a:cs typeface="+mn-cs"/>
        </a:defRPr>
      </a:lvl1pPr>
      <a:lvl2pPr marL="742950" indent="-285750" algn="l" rtl="0" fontAlgn="base">
        <a:spcBef>
          <a:spcPct val="20000"/>
        </a:spcBef>
        <a:spcAft>
          <a:spcPct val="0"/>
        </a:spcAft>
        <a:buChar char="–"/>
        <a:defRPr sz="2400" b="1">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jp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461084" y="1088629"/>
            <a:ext cx="8575412" cy="5436715"/>
          </a:xfrm>
        </p:spPr>
        <p:txBody>
          <a:bodyPr/>
          <a:lstStyle/>
          <a:p>
            <a:pPr marL="0" indent="0">
              <a:buNone/>
            </a:pPr>
            <a:endParaRPr lang="ro-RO" b="1" dirty="0"/>
          </a:p>
          <a:p>
            <a:pPr marL="0" indent="0">
              <a:buNone/>
            </a:pPr>
            <a:endParaRPr lang="ro-RO" b="1" dirty="0"/>
          </a:p>
          <a:p>
            <a:pPr marL="0" indent="0" algn="ctr">
              <a:buNone/>
            </a:pPr>
            <a:endParaRPr lang="ro-RO" sz="4000" b="1" dirty="0">
              <a:latin typeface="Arial Black" panose="020B0A04020102020204" pitchFamily="34" charset="0"/>
            </a:endParaRPr>
          </a:p>
          <a:p>
            <a:pPr marL="0" indent="0" algn="ctr">
              <a:buNone/>
            </a:pPr>
            <a:r>
              <a:rPr lang="ro-RO" sz="4000" b="1" dirty="0">
                <a:latin typeface="Arial Black" panose="020B0A04020102020204" pitchFamily="34" charset="0"/>
              </a:rPr>
              <a:t>VOLUNTARIATUL ȘI EDUCAȚIA ECOLOGICĂ A ADOLESCENȚILOR </a:t>
            </a:r>
          </a:p>
          <a:p>
            <a:pPr marL="0" indent="0" algn="ctr">
              <a:buNone/>
            </a:pPr>
            <a:endParaRPr lang="ro-RO" sz="4000" dirty="0"/>
          </a:p>
          <a:p>
            <a:pPr marL="0" indent="0" algn="r">
              <a:buNone/>
            </a:pPr>
            <a:r>
              <a:rPr lang="ro-RO" sz="1600" dirty="0">
                <a:latin typeface="+mj-lt"/>
              </a:rPr>
              <a:t>Profesor </a:t>
            </a:r>
            <a:r>
              <a:rPr lang="ro-RO" sz="1600" b="1" dirty="0">
                <a:latin typeface="+mj-lt"/>
              </a:rPr>
              <a:t>Carmen CIURUȘNIUC</a:t>
            </a:r>
          </a:p>
          <a:p>
            <a:pPr marL="0" indent="0" algn="r">
              <a:buNone/>
            </a:pPr>
            <a:r>
              <a:rPr lang="ro-RO" sz="1600" dirty="0">
                <a:latin typeface="+mj-lt"/>
              </a:rPr>
              <a:t>Colegiul Silvic „Bucovina” </a:t>
            </a:r>
          </a:p>
          <a:p>
            <a:pPr marL="0" indent="0" algn="r">
              <a:buNone/>
            </a:pPr>
            <a:r>
              <a:rPr lang="ro-RO" sz="1600" dirty="0">
                <a:latin typeface="+mj-lt"/>
              </a:rPr>
              <a:t>Câmpulung Moldovenesc</a:t>
            </a:r>
          </a:p>
          <a:p>
            <a:pPr marL="0" indent="0">
              <a:buNone/>
            </a:pPr>
            <a:endParaRPr lang="ro-RO" dirty="0"/>
          </a:p>
          <a:p>
            <a:pPr marL="0" indent="0" algn="r">
              <a:buNone/>
            </a:pPr>
            <a:r>
              <a:rPr lang="ro-RO" dirty="0">
                <a:latin typeface="+mj-lt"/>
              </a:rPr>
              <a:t>    </a:t>
            </a:r>
            <a:endParaRPr lang="en-US" dirty="0">
              <a:solidFill>
                <a:schemeClr val="tx1"/>
              </a:solidFill>
            </a:endParaRPr>
          </a:p>
        </p:txBody>
      </p:sp>
      <p:pic>
        <p:nvPicPr>
          <p:cNvPr id="4" name="Picture 2" descr="Universitatea „Ștefan cel Mare” din Suceava – Una dintre cele mai dinamice  universități din Europa de Est">
            <a:extLst>
              <a:ext uri="{FF2B5EF4-FFF2-40B4-BE49-F238E27FC236}">
                <a16:creationId xmlns:a16="http://schemas.microsoft.com/office/drawing/2014/main" id="{861C94C8-64B5-47DC-BB10-3D1F4451C9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735" y="182459"/>
            <a:ext cx="782601" cy="9061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legiul Silvic &quot;Bucovina&quot;">
            <a:extLst>
              <a:ext uri="{FF2B5EF4-FFF2-40B4-BE49-F238E27FC236}">
                <a16:creationId xmlns:a16="http://schemas.microsoft.com/office/drawing/2014/main" id="{DD089F5F-7597-4291-A059-E3903AED22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82459"/>
            <a:ext cx="870556" cy="90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68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1331640" y="188640"/>
            <a:ext cx="7704510" cy="6552727"/>
          </a:xfrm>
        </p:spPr>
        <p:txBody>
          <a:bodyPr/>
          <a:lstStyle/>
          <a:p>
            <a:pPr marL="0" lvl="0" indent="0">
              <a:lnSpc>
                <a:spcPct val="80000"/>
              </a:lnSpc>
              <a:buNone/>
            </a:pPr>
            <a:r>
              <a:rPr lang="ro-RO" sz="2000" i="1" dirty="0">
                <a:solidFill>
                  <a:srgbClr val="000000"/>
                </a:solidFill>
              </a:rPr>
              <a:t>	</a:t>
            </a:r>
          </a:p>
          <a:p>
            <a:pPr marL="0" indent="0">
              <a:buNone/>
            </a:pPr>
            <a:r>
              <a:rPr lang="ro-RO" sz="2000" i="1" dirty="0"/>
              <a:t>	</a:t>
            </a:r>
          </a:p>
          <a:p>
            <a:endParaRPr lang="ro-RO" sz="2000" i="1" dirty="0"/>
          </a:p>
          <a:p>
            <a:endParaRPr lang="ro-RO" sz="2000" i="1" dirty="0"/>
          </a:p>
          <a:p>
            <a:pPr marL="0" indent="0">
              <a:lnSpc>
                <a:spcPct val="150000"/>
              </a:lnSpc>
              <a:buNone/>
            </a:pPr>
            <a:r>
              <a:rPr lang="ro-RO" sz="2400" i="1" dirty="0"/>
              <a:t>	Noi, profesorii de la Colegiul Silvic „Bucovina”, vom continua să pregătim tineretul pentru viață, în spiritul respectului absolut pentru valorile Naturii și sperăm ca prin toate activitățile desfășurate să le stimulăm tuturor dorința de implicare, de participare la acțiunile ce vizează salvarea mediului înconjurător și să-i ajutăm să adopte un comportament ecologic de durată.</a:t>
            </a:r>
          </a:p>
          <a:p>
            <a:pPr marL="0" indent="0">
              <a:lnSpc>
                <a:spcPct val="150000"/>
              </a:lnSpc>
              <a:buNone/>
            </a:pPr>
            <a:r>
              <a:rPr lang="ro-RO" sz="2400" i="1" dirty="0"/>
              <a:t> </a:t>
            </a:r>
          </a:p>
          <a:p>
            <a:pPr marL="0" indent="0">
              <a:lnSpc>
                <a:spcPct val="150000"/>
              </a:lnSpc>
              <a:buNone/>
            </a:pPr>
            <a:r>
              <a:rPr lang="ro-RO" sz="2400" i="1" dirty="0"/>
              <a:t> </a:t>
            </a:r>
          </a:p>
          <a:p>
            <a:pPr marL="0" lvl="0" indent="0">
              <a:lnSpc>
                <a:spcPct val="150000"/>
              </a:lnSpc>
              <a:buNone/>
            </a:pPr>
            <a:endParaRPr lang="en-US" dirty="0">
              <a:solidFill>
                <a:schemeClr val="tx1"/>
              </a:solidFill>
            </a:endParaRPr>
          </a:p>
        </p:txBody>
      </p:sp>
      <p:sp>
        <p:nvSpPr>
          <p:cNvPr id="2" name="Dreptunghi 1">
            <a:extLst>
              <a:ext uri="{FF2B5EF4-FFF2-40B4-BE49-F238E27FC236}">
                <a16:creationId xmlns:a16="http://schemas.microsoft.com/office/drawing/2014/main" id="{E726F7D2-813A-4442-B741-4EAE1121424B}"/>
              </a:ext>
            </a:extLst>
          </p:cNvPr>
          <p:cNvSpPr/>
          <p:nvPr/>
        </p:nvSpPr>
        <p:spPr>
          <a:xfrm>
            <a:off x="1979712" y="404664"/>
            <a:ext cx="7056438" cy="45653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ro-RO" sz="1800" b="0" i="0" u="none" strike="noStrike" kern="1200" cap="none" spc="0" normalizeH="0" baseline="0" noProof="0" dirty="0">
                <a:ln>
                  <a:noFill/>
                </a:ln>
                <a:solidFill>
                  <a:srgbClr val="000000"/>
                </a:solidFill>
                <a:effectLst/>
                <a:uLnTx/>
                <a:uFillTx/>
                <a:latin typeface="Arial" charset="0"/>
                <a:ea typeface="+mn-ea"/>
                <a:cs typeface="+mn-cs"/>
              </a:rPr>
              <a:t> </a:t>
            </a:r>
            <a:endParaRPr kumimoji="0" lang="ro-RO" sz="1800" b="0" i="1"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3209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008063" y="622300"/>
            <a:ext cx="6948487" cy="1654572"/>
          </a:xfrm>
          <a:noFill/>
        </p:spPr>
        <p:txBody>
          <a:bodyPr/>
          <a:lstStyle/>
          <a:p>
            <a:r>
              <a:rPr lang="ro-RO" sz="4400" dirty="0">
                <a:latin typeface="Arial Black" panose="020B0A04020102020204" pitchFamily="34" charset="0"/>
              </a:rPr>
              <a:t>Vă mulțumesc!</a:t>
            </a:r>
            <a:endParaRPr lang="uk-UA" sz="4400" dirty="0">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1979712" y="332656"/>
            <a:ext cx="7056438" cy="6336704"/>
          </a:xfrm>
        </p:spPr>
        <p:txBody>
          <a:bodyPr/>
          <a:lstStyle/>
          <a:p>
            <a:pPr marL="0" lvl="0" indent="0">
              <a:lnSpc>
                <a:spcPct val="80000"/>
              </a:lnSpc>
              <a:buNone/>
            </a:pPr>
            <a:r>
              <a:rPr lang="ro-RO" sz="2000" dirty="0">
                <a:solidFill>
                  <a:srgbClr val="000000"/>
                </a:solidFill>
              </a:rPr>
              <a:t>	</a:t>
            </a:r>
            <a:r>
              <a:rPr lang="ro-RO" sz="1800" i="1" dirty="0">
                <a:solidFill>
                  <a:srgbClr val="000000"/>
                </a:solidFill>
              </a:rPr>
              <a:t>Ce este mediul înconjurător?</a:t>
            </a:r>
          </a:p>
          <a:p>
            <a:pPr marL="0" lvl="0" indent="0">
              <a:lnSpc>
                <a:spcPct val="80000"/>
              </a:lnSpc>
              <a:buNone/>
            </a:pPr>
            <a:r>
              <a:rPr lang="ro-RO" sz="1800" i="1" dirty="0">
                <a:solidFill>
                  <a:srgbClr val="000000"/>
                </a:solidFill>
              </a:rPr>
              <a:t> 	Ce reprezintă natura pentru oameni?</a:t>
            </a:r>
          </a:p>
          <a:p>
            <a:pPr marL="0" lvl="0" indent="0">
              <a:lnSpc>
                <a:spcPct val="80000"/>
              </a:lnSpc>
              <a:buNone/>
            </a:pPr>
            <a:r>
              <a:rPr lang="ro-RO" sz="1800" i="1" dirty="0">
                <a:solidFill>
                  <a:srgbClr val="000000"/>
                </a:solidFill>
              </a:rPr>
              <a:t>	Munții, pădurile, pajiștile, ce sunt?		  	</a:t>
            </a:r>
          </a:p>
          <a:p>
            <a:pPr marL="0" lvl="0" indent="0">
              <a:lnSpc>
                <a:spcPct val="80000"/>
              </a:lnSpc>
              <a:buNone/>
            </a:pPr>
            <a:r>
              <a:rPr lang="ro-RO" sz="1800" i="1" dirty="0">
                <a:solidFill>
                  <a:srgbClr val="000000"/>
                </a:solidFill>
              </a:rPr>
              <a:t>	Dar viețuitoarele și plantele? 			</a:t>
            </a:r>
          </a:p>
          <a:p>
            <a:pPr marL="0" lvl="0" indent="0">
              <a:lnSpc>
                <a:spcPct val="80000"/>
              </a:lnSpc>
              <a:buNone/>
            </a:pPr>
            <a:r>
              <a:rPr lang="ro-RO" sz="1800" i="1" dirty="0">
                <a:solidFill>
                  <a:srgbClr val="000000"/>
                </a:solidFill>
              </a:rPr>
              <a:t>	Ați ascultat vreodată sunetul unei ape curgătoare? </a:t>
            </a:r>
          </a:p>
          <a:p>
            <a:pPr marL="0" lvl="0" indent="0">
              <a:lnSpc>
                <a:spcPct val="80000"/>
              </a:lnSpc>
              <a:buNone/>
            </a:pPr>
            <a:endParaRPr lang="ro-RO" sz="2000" dirty="0">
              <a:solidFill>
                <a:srgbClr val="000000"/>
              </a:solidFill>
            </a:endParaRPr>
          </a:p>
          <a:p>
            <a:pPr marL="0" lvl="0" indent="0">
              <a:lnSpc>
                <a:spcPct val="150000"/>
              </a:lnSpc>
              <a:spcBef>
                <a:spcPts val="0"/>
              </a:spcBef>
              <a:buNone/>
            </a:pPr>
            <a:r>
              <a:rPr lang="ro-RO" sz="2000" dirty="0">
                <a:solidFill>
                  <a:srgbClr val="000000"/>
                </a:solidFill>
              </a:rPr>
              <a:t>	</a:t>
            </a:r>
            <a:r>
              <a:rPr lang="ro-RO" sz="1800" i="1" dirty="0">
                <a:solidFill>
                  <a:srgbClr val="000000"/>
                </a:solidFill>
              </a:rPr>
              <a:t>Acestea ar trebui să fie punctele de plecare în înțelegerea conceptului de educație ecologică. </a:t>
            </a:r>
          </a:p>
          <a:p>
            <a:pPr marL="0" lvl="0" indent="0">
              <a:lnSpc>
                <a:spcPct val="150000"/>
              </a:lnSpc>
              <a:spcBef>
                <a:spcPts val="0"/>
              </a:spcBef>
              <a:buNone/>
            </a:pPr>
            <a:r>
              <a:rPr lang="ro-RO" sz="1800" i="1" dirty="0">
                <a:solidFill>
                  <a:srgbClr val="000000"/>
                </a:solidFill>
              </a:rPr>
              <a:t>	Învățarea ar trebui să înceapă de la alergatul desculț al copiilor prin iarbă, de la picăturile de ploaie ce cad de pe frunzele copacilor, de la albinele și fluturii colorați ce dansează printre flori, de la sămânța de floare pe care copilul o plantează în ghiveci, alături de părinții lui, urmând ca acestuia să-i revină sarcina supravegherii ei, continuând cu responsabilitatea îngrijirii unui animăluț de companie sau cu hârtia dusă la coșul de gunoi special destinat acesteia. </a:t>
            </a:r>
            <a:endParaRPr lang="uk-UA" sz="1800" i="1" dirty="0">
              <a:solidFill>
                <a:srgbClr val="000000"/>
              </a:solidFill>
            </a:endParaRPr>
          </a:p>
          <a:p>
            <a:endParaRPr 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1979712" y="332656"/>
            <a:ext cx="7056438" cy="6336704"/>
          </a:xfrm>
        </p:spPr>
        <p:txBody>
          <a:bodyPr/>
          <a:lstStyle/>
          <a:p>
            <a:pPr marL="0" lvl="0" indent="0">
              <a:lnSpc>
                <a:spcPct val="80000"/>
              </a:lnSpc>
              <a:buNone/>
            </a:pPr>
            <a:r>
              <a:rPr lang="ro-RO" sz="2000" dirty="0">
                <a:solidFill>
                  <a:srgbClr val="000000"/>
                </a:solidFill>
              </a:rPr>
              <a:t>			</a:t>
            </a:r>
            <a:r>
              <a:rPr lang="ro-RO" sz="1800" i="1" dirty="0">
                <a:solidFill>
                  <a:srgbClr val="000000"/>
                </a:solidFill>
              </a:rPr>
              <a:t>. </a:t>
            </a:r>
            <a:endParaRPr lang="uk-UA" sz="1800" i="1" dirty="0">
              <a:solidFill>
                <a:srgbClr val="000000"/>
              </a:solidFill>
            </a:endParaRPr>
          </a:p>
          <a:p>
            <a:endParaRPr lang="en-US" dirty="0">
              <a:solidFill>
                <a:schemeClr val="tx1"/>
              </a:solidFill>
            </a:endParaRPr>
          </a:p>
        </p:txBody>
      </p:sp>
      <p:sp>
        <p:nvSpPr>
          <p:cNvPr id="2" name="Dreptunghi 1">
            <a:extLst>
              <a:ext uri="{FF2B5EF4-FFF2-40B4-BE49-F238E27FC236}">
                <a16:creationId xmlns:a16="http://schemas.microsoft.com/office/drawing/2014/main" id="{E726F7D2-813A-4442-B741-4EAE1121424B}"/>
              </a:ext>
            </a:extLst>
          </p:cNvPr>
          <p:cNvSpPr/>
          <p:nvPr/>
        </p:nvSpPr>
        <p:spPr>
          <a:xfrm>
            <a:off x="1979712" y="404664"/>
            <a:ext cx="7056438" cy="5858014"/>
          </a:xfrm>
          <a:prstGeom prst="rect">
            <a:avLst/>
          </a:prstGeom>
        </p:spPr>
        <p:txBody>
          <a:bodyPr wrap="square">
            <a:spAutoFit/>
          </a:bodyPr>
          <a:lstStyle/>
          <a:p>
            <a:pPr marL="0" lvl="0" indent="0">
              <a:lnSpc>
                <a:spcPct val="150000"/>
              </a:lnSpc>
              <a:buNone/>
            </a:pPr>
            <a:r>
              <a:rPr lang="ro-RO" dirty="0">
                <a:solidFill>
                  <a:srgbClr val="000000"/>
                </a:solidFill>
              </a:rPr>
              <a:t> 	</a:t>
            </a:r>
            <a:r>
              <a:rPr lang="ro-RO" i="1" dirty="0">
                <a:solidFill>
                  <a:srgbClr val="000000"/>
                </a:solidFill>
              </a:rPr>
              <a:t>Doar așa învățarea se poate transforma încet-încet în bucurie. Și această bucurie poate deveni bucuria de a fi mai bun, de a respecta și a iubi tot ce înseamnă mediul înconjurător  și de a dărui din bunătatea ta pentru viața naturii. </a:t>
            </a:r>
          </a:p>
          <a:p>
            <a:pPr marL="0" lvl="0" indent="0">
              <a:lnSpc>
                <a:spcPct val="150000"/>
              </a:lnSpc>
              <a:buNone/>
            </a:pPr>
            <a:r>
              <a:rPr lang="ro-RO" i="1" dirty="0">
                <a:solidFill>
                  <a:srgbClr val="000000"/>
                </a:solidFill>
              </a:rPr>
              <a:t>	Educarea tinerei generații în vederea însușirii conceptului ecologic nu numai că este importantă, este stringentă! </a:t>
            </a:r>
          </a:p>
          <a:p>
            <a:pPr marL="0" lvl="0" indent="0">
              <a:lnSpc>
                <a:spcPct val="150000"/>
              </a:lnSpc>
              <a:buNone/>
            </a:pPr>
            <a:r>
              <a:rPr lang="ro-RO" i="1" dirty="0">
                <a:solidFill>
                  <a:srgbClr val="000000"/>
                </a:solidFill>
              </a:rPr>
              <a:t>	Copiii imită ce văd la părinți iar dacă părinții obișnuiesc să limiteze consumul de apă, de energie, să nu arunce gunoaie pe unde apucă, să utilizeze mai mult mijloacele de transport în comun sau bicicletele iar stilul lor de viață este unul fără risipă, acest lucru conduce la reducerea cantității de deșeuri, conservarea resurselor naturale, reducerea emisiilor de gaze cu efect de seră cauzate de producția bunurilor, implicit la îmbunătățirea sănătății, fiind pași importanți pentru protejarea mediului. </a:t>
            </a:r>
          </a:p>
        </p:txBody>
      </p:sp>
    </p:spTree>
    <p:extLst>
      <p:ext uri="{BB962C8B-B14F-4D97-AF65-F5344CB8AC3E}">
        <p14:creationId xmlns:p14="http://schemas.microsoft.com/office/powerpoint/2010/main" val="40684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2555776" y="861198"/>
            <a:ext cx="6480374" cy="5808161"/>
          </a:xfrm>
        </p:spPr>
        <p:txBody>
          <a:bodyPr/>
          <a:lstStyle/>
          <a:p>
            <a:pPr marL="0" lvl="0" indent="0">
              <a:lnSpc>
                <a:spcPct val="80000"/>
              </a:lnSpc>
              <a:buNone/>
            </a:pPr>
            <a:r>
              <a:rPr lang="ro-RO" sz="2000" dirty="0">
                <a:solidFill>
                  <a:srgbClr val="000000"/>
                </a:solidFill>
              </a:rPr>
              <a:t>			</a:t>
            </a:r>
            <a:r>
              <a:rPr lang="ro-RO" sz="1800" i="1" dirty="0">
                <a:solidFill>
                  <a:srgbClr val="000000"/>
                </a:solidFill>
              </a:rPr>
              <a:t>. </a:t>
            </a:r>
            <a:endParaRPr lang="uk-UA" sz="1800" i="1" dirty="0">
              <a:solidFill>
                <a:srgbClr val="000000"/>
              </a:solidFill>
            </a:endParaRPr>
          </a:p>
          <a:p>
            <a:pPr marL="0" indent="0">
              <a:buNone/>
            </a:pPr>
            <a:r>
              <a:rPr lang="ro-RO" sz="2000" i="1" dirty="0"/>
              <a:t>	De acord, familia le cultivă copiilor principiile morale de comportament, tot ei le arată frumusețea naturii și le inoculează sentimentul de respect pentru mediul înconjurător, familia fiind de fapt prima școală a copiilor, însă, dacă această învățare rămâne aici, fără a avea continuitate, mare lucru nu se poate clădi! </a:t>
            </a:r>
          </a:p>
          <a:p>
            <a:pPr marL="0" indent="0">
              <a:buNone/>
            </a:pPr>
            <a:r>
              <a:rPr lang="ro-RO" sz="2000" i="1" dirty="0"/>
              <a:t>	Copilul trebuie să participe, direct, la activități extrașcolare, în cadrul cărora poate să înțeleagă ce înseamnă respectul și cum are posibilitatea să protejeze zona în care trăiește și își desfășoară activitățile, să descopere că mediul care ne înconjoară este viu, de o complexitate aparte, de a cărui bună funcționare depinde întreaga activitate umană.</a:t>
            </a:r>
          </a:p>
          <a:p>
            <a:endParaRPr lang="en-US" dirty="0">
              <a:solidFill>
                <a:schemeClr val="tx1"/>
              </a:solidFill>
            </a:endParaRPr>
          </a:p>
        </p:txBody>
      </p:sp>
      <p:sp>
        <p:nvSpPr>
          <p:cNvPr id="2" name="Dreptunghi 1">
            <a:extLst>
              <a:ext uri="{FF2B5EF4-FFF2-40B4-BE49-F238E27FC236}">
                <a16:creationId xmlns:a16="http://schemas.microsoft.com/office/drawing/2014/main" id="{E726F7D2-813A-4442-B741-4EAE1121424B}"/>
              </a:ext>
            </a:extLst>
          </p:cNvPr>
          <p:cNvSpPr/>
          <p:nvPr/>
        </p:nvSpPr>
        <p:spPr>
          <a:xfrm>
            <a:off x="1979712" y="404664"/>
            <a:ext cx="7056438" cy="45653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ro-RO" sz="1800" b="0" i="0" u="none" strike="noStrike" kern="1200" cap="none" spc="0" normalizeH="0" baseline="0" noProof="0" dirty="0">
                <a:ln>
                  <a:noFill/>
                </a:ln>
                <a:solidFill>
                  <a:srgbClr val="000000"/>
                </a:solidFill>
                <a:effectLst/>
                <a:uLnTx/>
                <a:uFillTx/>
                <a:latin typeface="Arial" charset="0"/>
                <a:ea typeface="+mn-ea"/>
                <a:cs typeface="+mn-cs"/>
              </a:rPr>
              <a:t> </a:t>
            </a:r>
            <a:endParaRPr kumimoji="0" lang="ro-RO" sz="1800" b="0" i="1"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0873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2051720" y="404664"/>
            <a:ext cx="6984430" cy="6264695"/>
          </a:xfrm>
        </p:spPr>
        <p:txBody>
          <a:bodyPr/>
          <a:lstStyle/>
          <a:p>
            <a:pPr marL="0" indent="0">
              <a:buNone/>
            </a:pPr>
            <a:r>
              <a:rPr lang="ro-RO" sz="1800" dirty="0"/>
              <a:t>	</a:t>
            </a:r>
            <a:r>
              <a:rPr lang="ro-RO" sz="2000" i="1" dirty="0"/>
              <a:t>E ușor să poluezi aerul, apa, solul. </a:t>
            </a:r>
          </a:p>
          <a:p>
            <a:pPr marL="0" indent="0">
              <a:buNone/>
            </a:pPr>
            <a:r>
              <a:rPr lang="ro-RO" sz="2000" i="1" dirty="0"/>
              <a:t>	E ușor să epuizăm resursele naturale. </a:t>
            </a:r>
          </a:p>
          <a:p>
            <a:pPr marL="0" indent="0">
              <a:buNone/>
            </a:pPr>
            <a:r>
              <a:rPr lang="ro-RO" sz="2000" i="1" dirty="0"/>
              <a:t>	De ce este atât de greu să înțelegem și să învățăm să protejăm toate acestea, în loc să le risipim și să le distrugem?</a:t>
            </a:r>
          </a:p>
          <a:p>
            <a:pPr marL="0" indent="0">
              <a:buNone/>
            </a:pPr>
            <a:r>
              <a:rPr lang="ro-RO" sz="2000" i="1" dirty="0"/>
              <a:t>	Respectarea, îngrijirea și protejarea mediului înconjurător nu este doar datoria statului, a activiștilor de mediu sau a organizațiilor nonprofit internaționale, este datoria fiecăruia dintre noi!</a:t>
            </a:r>
          </a:p>
          <a:p>
            <a:pPr marL="0" indent="0">
              <a:buNone/>
            </a:pPr>
            <a:r>
              <a:rPr lang="ro-RO" sz="2000" i="1" dirty="0"/>
              <a:t> </a:t>
            </a:r>
          </a:p>
          <a:p>
            <a:pPr marL="0" indent="0">
              <a:buNone/>
            </a:pPr>
            <a:r>
              <a:rPr lang="ro-RO" sz="2000" i="1" dirty="0"/>
              <a:t>	Noi, profesorii, ca furnizori ai educației, trebuie să le arătăm elevilor și studenților că instituția de învățământ, pe lângă rolul de a facilita accesul la informații, cunoștințe, aceasta încearcă să ajungă și la sufletul lor, iar activitățile extrașcolare reprezintă cea mai eficientă modalitate pentru a realiza acest lucru. Activitățile care implică voluntariatul sunt extrem de importante, pline de beneficii atât pentru persoanele ajutate cât și pentru elevii voluntari care, ajutând, devin beneficiari indirecți.</a:t>
            </a:r>
          </a:p>
          <a:p>
            <a:endParaRPr lang="en-US" dirty="0">
              <a:solidFill>
                <a:schemeClr val="tx1"/>
              </a:solidFill>
            </a:endParaRPr>
          </a:p>
        </p:txBody>
      </p:sp>
    </p:spTree>
    <p:extLst>
      <p:ext uri="{BB962C8B-B14F-4D97-AF65-F5344CB8AC3E}">
        <p14:creationId xmlns:p14="http://schemas.microsoft.com/office/powerpoint/2010/main" val="389686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56F0131C-FE74-4041-9C30-D4ABF58E143F}"/>
              </a:ext>
            </a:extLst>
          </p:cNvPr>
          <p:cNvSpPr>
            <a:spLocks noGrp="1"/>
          </p:cNvSpPr>
          <p:nvPr>
            <p:ph idx="1"/>
          </p:nvPr>
        </p:nvSpPr>
        <p:spPr>
          <a:xfrm>
            <a:off x="539552" y="1628800"/>
            <a:ext cx="8208913" cy="5040288"/>
          </a:xfrm>
        </p:spPr>
        <p:txBody>
          <a:bodyPr/>
          <a:lstStyle/>
          <a:p>
            <a:pPr marL="0" indent="0">
              <a:buNone/>
            </a:pPr>
            <a:r>
              <a:rPr lang="ro-RO" sz="2000" i="1" dirty="0"/>
              <a:t>	</a:t>
            </a:r>
            <a:r>
              <a:rPr lang="ro-RO" sz="2400" i="1" dirty="0"/>
              <a:t>Voluntariatul reprezintă o sursă foarte bogată de învățare pentru elevi, prin implicarea acestora în diferite activități și proiecte ecologice, lucrând în echipă sau individual, prin confruntarea cu diverse situații și probleme. 	Voluntarii ecologi dobândesc noi atitudini, noi capacități, noi cunoștințe, noi abordări și viziuni, într-un cuvânt, competențe ecologice. </a:t>
            </a:r>
          </a:p>
          <a:p>
            <a:pPr marL="0" indent="0">
              <a:buNone/>
            </a:pPr>
            <a:r>
              <a:rPr lang="ro-RO" sz="2400" i="1" dirty="0"/>
              <a:t>	Ei  își dezvoltă altruismul, spiritul civic, abilitățile de comunicare, empatia și dau dovadă de responsabilitate și implicare. 		</a:t>
            </a:r>
          </a:p>
          <a:p>
            <a:pPr marL="0" indent="0">
              <a:buNone/>
            </a:pPr>
            <a:r>
              <a:rPr lang="ro-RO" sz="2400" i="1" dirty="0"/>
              <a:t>	Voluntariatul înseamnă investiție în propria persoană.</a:t>
            </a:r>
          </a:p>
          <a:p>
            <a:endParaRPr lang="ro-RO" dirty="0"/>
          </a:p>
        </p:txBody>
      </p:sp>
    </p:spTree>
    <p:extLst>
      <p:ext uri="{BB962C8B-B14F-4D97-AF65-F5344CB8AC3E}">
        <p14:creationId xmlns:p14="http://schemas.microsoft.com/office/powerpoint/2010/main" val="366944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7D545CF-A9E1-4EB5-8B64-1938B076B8E2}"/>
              </a:ext>
            </a:extLst>
          </p:cNvPr>
          <p:cNvSpPr>
            <a:spLocks noGrp="1"/>
          </p:cNvSpPr>
          <p:nvPr>
            <p:ph type="title"/>
          </p:nvPr>
        </p:nvSpPr>
        <p:spPr/>
        <p:txBody>
          <a:bodyPr/>
          <a:lstStyle/>
          <a:p>
            <a:endParaRPr lang="ro-RO"/>
          </a:p>
        </p:txBody>
      </p:sp>
      <p:sp>
        <p:nvSpPr>
          <p:cNvPr id="3" name="Substituent conținut 2">
            <a:extLst>
              <a:ext uri="{FF2B5EF4-FFF2-40B4-BE49-F238E27FC236}">
                <a16:creationId xmlns:a16="http://schemas.microsoft.com/office/drawing/2014/main" id="{6A08BF8E-C475-4D2D-B55E-9D3126375425}"/>
              </a:ext>
            </a:extLst>
          </p:cNvPr>
          <p:cNvSpPr>
            <a:spLocks noGrp="1"/>
          </p:cNvSpPr>
          <p:nvPr>
            <p:ph idx="1"/>
          </p:nvPr>
        </p:nvSpPr>
        <p:spPr>
          <a:xfrm>
            <a:off x="395536" y="1844824"/>
            <a:ext cx="8580189" cy="4824264"/>
          </a:xfrm>
        </p:spPr>
        <p:txBody>
          <a:bodyPr/>
          <a:lstStyle/>
          <a:p>
            <a:pPr marL="0" indent="0">
              <a:buNone/>
            </a:pPr>
            <a:r>
              <a:rPr lang="ro-RO" sz="2000" i="1" dirty="0"/>
              <a:t>	Suntem conștienți că nu toți elevii noștri înțeleg importanța respectului față de mediu. </a:t>
            </a:r>
          </a:p>
          <a:p>
            <a:pPr marL="0" indent="0">
              <a:buNone/>
            </a:pPr>
            <a:r>
              <a:rPr lang="ro-RO" sz="2000" i="1" dirty="0"/>
              <a:t>	Știm că mai sunt unii dintre ei cărora nu le pasă și au sentimentul că sunt stăpânii universului, însă, prin activitățile pe care le desfășurăm, repetate, noi știm că ceva acolo, se va prinde de ei. 		</a:t>
            </a:r>
          </a:p>
          <a:p>
            <a:pPr marL="0" indent="0">
              <a:buNone/>
            </a:pPr>
            <a:r>
              <a:rPr lang="ro-RO" sz="2000" i="1" dirty="0"/>
              <a:t>	Chiar dacă primul gest al unora este să se strâmbe atunci când dorim să ieșim să strângem gunoaie de prin jur, surâd totuși la ideea de socializare și încet, încet, le place și acțiunea în sine. Cu pași mici.</a:t>
            </a:r>
          </a:p>
          <a:p>
            <a:pPr marL="0" indent="0">
              <a:buNone/>
            </a:pPr>
            <a:r>
              <a:rPr lang="ro-RO" sz="2000" i="1" dirty="0"/>
              <a:t>	Chiar dacă, atunci când avem de mers la împăduriri, mai tot timpul vremea nu ne este tocmai prielnică iar unii elevi ar alege mai degrabă să stea la căldurică, totuși, se echipează și vin și chiar dacă la început nu au pornirea necesară, ajung să fie bucuroși că sunt acolo și fericiți când conștientizează darul pe care îl fac naturii și omenirii. </a:t>
            </a:r>
          </a:p>
          <a:p>
            <a:endParaRPr lang="ro-RO" dirty="0"/>
          </a:p>
        </p:txBody>
      </p:sp>
    </p:spTree>
    <p:extLst>
      <p:ext uri="{BB962C8B-B14F-4D97-AF65-F5344CB8AC3E}">
        <p14:creationId xmlns:p14="http://schemas.microsoft.com/office/powerpoint/2010/main" val="384425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1979712" y="188640"/>
            <a:ext cx="7056438" cy="6552727"/>
          </a:xfrm>
        </p:spPr>
        <p:txBody>
          <a:bodyPr/>
          <a:lstStyle/>
          <a:p>
            <a:pPr marL="0" lvl="0" indent="0">
              <a:lnSpc>
                <a:spcPct val="80000"/>
              </a:lnSpc>
              <a:buNone/>
            </a:pPr>
            <a:r>
              <a:rPr lang="ro-RO" sz="2000" i="1" dirty="0">
                <a:solidFill>
                  <a:srgbClr val="000000"/>
                </a:solidFill>
              </a:rPr>
              <a:t>	</a:t>
            </a:r>
          </a:p>
          <a:p>
            <a:pPr marL="0" lvl="0" indent="0">
              <a:lnSpc>
                <a:spcPct val="150000"/>
              </a:lnSpc>
              <a:buNone/>
            </a:pPr>
            <a:r>
              <a:rPr lang="ro-RO" sz="2000" i="1" dirty="0"/>
              <a:t>	Anul acesta, în cadrul campaniei „Global </a:t>
            </a:r>
            <a:r>
              <a:rPr lang="ro-RO" sz="2000" i="1" dirty="0" err="1"/>
              <a:t>Action</a:t>
            </a:r>
            <a:r>
              <a:rPr lang="ro-RO" sz="2000" i="1" dirty="0"/>
              <a:t> </a:t>
            </a:r>
            <a:r>
              <a:rPr lang="ro-RO" sz="2000" i="1" dirty="0" err="1"/>
              <a:t>Days</a:t>
            </a:r>
            <a:r>
              <a:rPr lang="ro-RO" sz="2000" i="1" dirty="0"/>
              <a:t>” (18-28 aprilie), activitățile desfășurate împreună cu elevii noștri au fost despre cei 5 R:</a:t>
            </a:r>
          </a:p>
          <a:p>
            <a:pPr marL="0" indent="0">
              <a:lnSpc>
                <a:spcPct val="150000"/>
              </a:lnSpc>
              <a:buNone/>
            </a:pPr>
            <a:r>
              <a:rPr lang="ro-RO" sz="2000" i="1" dirty="0"/>
              <a:t> 	*</a:t>
            </a:r>
            <a:r>
              <a:rPr lang="ro-RO" sz="2000" b="1" i="1" dirty="0" err="1"/>
              <a:t>Refuse</a:t>
            </a:r>
            <a:endParaRPr lang="ro-RO" sz="2000" b="1" i="1" dirty="0"/>
          </a:p>
          <a:p>
            <a:pPr marL="0" indent="0">
              <a:lnSpc>
                <a:spcPct val="150000"/>
              </a:lnSpc>
              <a:buNone/>
            </a:pPr>
            <a:r>
              <a:rPr lang="ro-RO" sz="2000" b="1" i="1" dirty="0"/>
              <a:t> 	*Reduce</a:t>
            </a:r>
          </a:p>
          <a:p>
            <a:pPr marL="0" indent="0">
              <a:lnSpc>
                <a:spcPct val="150000"/>
              </a:lnSpc>
              <a:buNone/>
            </a:pPr>
            <a:r>
              <a:rPr lang="ro-RO" sz="2000" b="1" i="1" dirty="0"/>
              <a:t> 	*</a:t>
            </a:r>
            <a:r>
              <a:rPr lang="ro-RO" sz="2000" b="1" i="1" dirty="0" err="1"/>
              <a:t>Reuse</a:t>
            </a:r>
            <a:endParaRPr lang="ro-RO" sz="2000" b="1" i="1" dirty="0"/>
          </a:p>
          <a:p>
            <a:pPr marL="0" indent="0">
              <a:lnSpc>
                <a:spcPct val="150000"/>
              </a:lnSpc>
              <a:buNone/>
            </a:pPr>
            <a:r>
              <a:rPr lang="ro-RO" sz="2000" b="1" i="1" dirty="0"/>
              <a:t> 	*</a:t>
            </a:r>
            <a:r>
              <a:rPr lang="ro-RO" sz="2000" b="1" i="1" dirty="0" err="1"/>
              <a:t>Recycle</a:t>
            </a:r>
            <a:r>
              <a:rPr lang="ro-RO" sz="2000" i="1" dirty="0"/>
              <a:t> </a:t>
            </a:r>
          </a:p>
          <a:p>
            <a:pPr marL="0" indent="0">
              <a:lnSpc>
                <a:spcPct val="150000"/>
              </a:lnSpc>
              <a:buNone/>
            </a:pPr>
            <a:r>
              <a:rPr lang="ro-RO" sz="2000" b="1" i="1" dirty="0"/>
              <a:t> 	*</a:t>
            </a:r>
            <a:r>
              <a:rPr lang="ro-RO" sz="2000" b="1" i="1" dirty="0" err="1"/>
              <a:t>Repurpose</a:t>
            </a:r>
            <a:endParaRPr lang="ro-RO" sz="2000" i="1" dirty="0"/>
          </a:p>
          <a:p>
            <a:pPr marL="0" indent="0">
              <a:lnSpc>
                <a:spcPct val="150000"/>
              </a:lnSpc>
              <a:buNone/>
            </a:pPr>
            <a:r>
              <a:rPr lang="ro-RO" sz="2000" i="1" dirty="0"/>
              <a:t>	Au fost 10 zile de activități extrașcolare care au vizat salvarea Planetei. Poate au fost acțiuni mici, însă, oricât de mici par ele, știm că acestea pot avea un impact semnificativ asupra bunăstării noastre și asupra Pământului. </a:t>
            </a:r>
          </a:p>
          <a:p>
            <a:endParaRPr lang="en-US" dirty="0">
              <a:solidFill>
                <a:schemeClr val="tx1"/>
              </a:solidFill>
            </a:endParaRPr>
          </a:p>
        </p:txBody>
      </p:sp>
      <p:sp>
        <p:nvSpPr>
          <p:cNvPr id="2" name="Dreptunghi 1">
            <a:extLst>
              <a:ext uri="{FF2B5EF4-FFF2-40B4-BE49-F238E27FC236}">
                <a16:creationId xmlns:a16="http://schemas.microsoft.com/office/drawing/2014/main" id="{E726F7D2-813A-4442-B741-4EAE1121424B}"/>
              </a:ext>
            </a:extLst>
          </p:cNvPr>
          <p:cNvSpPr/>
          <p:nvPr/>
        </p:nvSpPr>
        <p:spPr>
          <a:xfrm>
            <a:off x="1979712" y="404664"/>
            <a:ext cx="7056438" cy="45653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ro-RO" sz="1800" b="0" i="0" u="none" strike="noStrike" kern="1200" cap="none" spc="0" normalizeH="0" baseline="0" noProof="0" dirty="0">
                <a:ln>
                  <a:noFill/>
                </a:ln>
                <a:solidFill>
                  <a:srgbClr val="000000"/>
                </a:solidFill>
                <a:effectLst/>
                <a:uLnTx/>
                <a:uFillTx/>
                <a:latin typeface="Arial" charset="0"/>
                <a:ea typeface="+mn-ea"/>
                <a:cs typeface="+mn-cs"/>
              </a:rPr>
              <a:t> </a:t>
            </a:r>
            <a:endParaRPr kumimoji="0" lang="ro-RO" sz="1800" b="0" i="1"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484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F8AB4516-7C9E-445A-9CFE-0552FB768889}"/>
              </a:ext>
            </a:extLst>
          </p:cNvPr>
          <p:cNvPicPr>
            <a:picLocks noChangeAspect="1"/>
          </p:cNvPicPr>
          <p:nvPr/>
        </p:nvPicPr>
        <p:blipFill>
          <a:blip r:embed="rId2"/>
          <a:stretch>
            <a:fillRect/>
          </a:stretch>
        </p:blipFill>
        <p:spPr>
          <a:xfrm>
            <a:off x="2014506" y="502666"/>
            <a:ext cx="5114987" cy="5852667"/>
          </a:xfrm>
          <a:prstGeom prst="rect">
            <a:avLst/>
          </a:prstGeom>
        </p:spPr>
      </p:pic>
      <p:pic>
        <p:nvPicPr>
          <p:cNvPr id="7" name="Imagine 6">
            <a:extLst>
              <a:ext uri="{FF2B5EF4-FFF2-40B4-BE49-F238E27FC236}">
                <a16:creationId xmlns:a16="http://schemas.microsoft.com/office/drawing/2014/main" id="{2208171B-4313-4BF6-812C-AEC7BBA2E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83" y="207648"/>
            <a:ext cx="2016224" cy="2688299"/>
          </a:xfrm>
          <a:prstGeom prst="rect">
            <a:avLst/>
          </a:prstGeom>
        </p:spPr>
      </p:pic>
      <p:pic>
        <p:nvPicPr>
          <p:cNvPr id="9" name="Imagine 8">
            <a:extLst>
              <a:ext uri="{FF2B5EF4-FFF2-40B4-BE49-F238E27FC236}">
                <a16:creationId xmlns:a16="http://schemas.microsoft.com/office/drawing/2014/main" id="{139CADA0-D5B5-4B50-A0F8-1A825AE446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691" y="175479"/>
            <a:ext cx="2016224" cy="2304255"/>
          </a:xfrm>
          <a:prstGeom prst="rect">
            <a:avLst/>
          </a:prstGeom>
        </p:spPr>
      </p:pic>
      <p:pic>
        <p:nvPicPr>
          <p:cNvPr id="11" name="Imagine 10">
            <a:extLst>
              <a:ext uri="{FF2B5EF4-FFF2-40B4-BE49-F238E27FC236}">
                <a16:creationId xmlns:a16="http://schemas.microsoft.com/office/drawing/2014/main" id="{23FC769A-D9DE-4F1F-9A7A-1685E6B448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9898" y="139006"/>
            <a:ext cx="2016224" cy="2688299"/>
          </a:xfrm>
          <a:prstGeom prst="rect">
            <a:avLst/>
          </a:prstGeom>
        </p:spPr>
      </p:pic>
      <p:pic>
        <p:nvPicPr>
          <p:cNvPr id="13" name="Imagine 12">
            <a:extLst>
              <a:ext uri="{FF2B5EF4-FFF2-40B4-BE49-F238E27FC236}">
                <a16:creationId xmlns:a16="http://schemas.microsoft.com/office/drawing/2014/main" id="{7268076D-08A5-4396-9DD4-E2F2F54571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674" y="3645024"/>
            <a:ext cx="1465723" cy="2060847"/>
          </a:xfrm>
          <a:prstGeom prst="rect">
            <a:avLst/>
          </a:prstGeom>
        </p:spPr>
      </p:pic>
      <p:pic>
        <p:nvPicPr>
          <p:cNvPr id="15" name="Imagine 14">
            <a:extLst>
              <a:ext uri="{FF2B5EF4-FFF2-40B4-BE49-F238E27FC236}">
                <a16:creationId xmlns:a16="http://schemas.microsoft.com/office/drawing/2014/main" id="{8F86F91A-2BE2-4D07-839C-923DC33FE3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2308" y="2703421"/>
            <a:ext cx="2334405" cy="2060847"/>
          </a:xfrm>
          <a:prstGeom prst="rect">
            <a:avLst/>
          </a:prstGeom>
        </p:spPr>
      </p:pic>
      <p:pic>
        <p:nvPicPr>
          <p:cNvPr id="17" name="Imagine 16">
            <a:extLst>
              <a:ext uri="{FF2B5EF4-FFF2-40B4-BE49-F238E27FC236}">
                <a16:creationId xmlns:a16="http://schemas.microsoft.com/office/drawing/2014/main" id="{71CAD726-5FD7-4249-95C0-2D623136A6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4128" y="939070"/>
            <a:ext cx="1944216" cy="2304256"/>
          </a:xfrm>
          <a:prstGeom prst="rect">
            <a:avLst/>
          </a:prstGeom>
        </p:spPr>
      </p:pic>
      <p:pic>
        <p:nvPicPr>
          <p:cNvPr id="19" name="Imagine 18">
            <a:extLst>
              <a:ext uri="{FF2B5EF4-FFF2-40B4-BE49-F238E27FC236}">
                <a16:creationId xmlns:a16="http://schemas.microsoft.com/office/drawing/2014/main" id="{F9C66E45-3A42-4CAD-A55F-0434D25A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9444" y="3773177"/>
            <a:ext cx="1817317" cy="2423089"/>
          </a:xfrm>
          <a:prstGeom prst="rect">
            <a:avLst/>
          </a:prstGeom>
        </p:spPr>
      </p:pic>
      <p:pic>
        <p:nvPicPr>
          <p:cNvPr id="21" name="Imagine 20">
            <a:extLst>
              <a:ext uri="{FF2B5EF4-FFF2-40B4-BE49-F238E27FC236}">
                <a16:creationId xmlns:a16="http://schemas.microsoft.com/office/drawing/2014/main" id="{337BB340-0856-4663-847A-CCC0FDD2A5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971692" y="3422230"/>
            <a:ext cx="1944216" cy="2003012"/>
          </a:xfrm>
          <a:prstGeom prst="rect">
            <a:avLst/>
          </a:prstGeom>
        </p:spPr>
      </p:pic>
      <p:pic>
        <p:nvPicPr>
          <p:cNvPr id="23" name="Imagine 22">
            <a:extLst>
              <a:ext uri="{FF2B5EF4-FFF2-40B4-BE49-F238E27FC236}">
                <a16:creationId xmlns:a16="http://schemas.microsoft.com/office/drawing/2014/main" id="{876F92CF-314C-4FDB-A245-0D42EF35977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907703" y="4984722"/>
            <a:ext cx="2544733" cy="1665629"/>
          </a:xfrm>
          <a:prstGeom prst="rect">
            <a:avLst/>
          </a:prstGeom>
        </p:spPr>
      </p:pic>
    </p:spTree>
    <p:extLst>
      <p:ext uri="{BB962C8B-B14F-4D97-AF65-F5344CB8AC3E}">
        <p14:creationId xmlns:p14="http://schemas.microsoft.com/office/powerpoint/2010/main" val="846775581"/>
      </p:ext>
    </p:extLst>
  </p:cSld>
  <p:clrMapOvr>
    <a:masterClrMapping/>
  </p:clrMapOvr>
</p:sld>
</file>

<file path=ppt/theme/theme1.xml><?xml version="1.0" encoding="utf-8"?>
<a:theme xmlns:a="http://schemas.openxmlformats.org/drawingml/2006/main" name="template">
  <a:themeElements>
    <a:clrScheme name="template 7">
      <a:dk1>
        <a:srgbClr val="4D4D4D"/>
      </a:dk1>
      <a:lt1>
        <a:srgbClr val="FFFFFF"/>
      </a:lt1>
      <a:dk2>
        <a:srgbClr val="000000"/>
      </a:dk2>
      <a:lt2>
        <a:srgbClr val="022D00"/>
      </a:lt2>
      <a:accent1>
        <a:srgbClr val="46BE03"/>
      </a:accent1>
      <a:accent2>
        <a:srgbClr val="B5A76A"/>
      </a:accent2>
      <a:accent3>
        <a:srgbClr val="FFFFFF"/>
      </a:accent3>
      <a:accent4>
        <a:srgbClr val="404040"/>
      </a:accent4>
      <a:accent5>
        <a:srgbClr val="B0DBAA"/>
      </a:accent5>
      <a:accent6>
        <a:srgbClr val="A4975F"/>
      </a:accent6>
      <a:hlink>
        <a:srgbClr val="4E5523"/>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022D00"/>
        </a:lt2>
        <a:accent1>
          <a:srgbClr val="46BE03"/>
        </a:accent1>
        <a:accent2>
          <a:srgbClr val="B5A76A"/>
        </a:accent2>
        <a:accent3>
          <a:srgbClr val="FFFFFF"/>
        </a:accent3>
        <a:accent4>
          <a:srgbClr val="404040"/>
        </a:accent4>
        <a:accent5>
          <a:srgbClr val="B0DBAA"/>
        </a:accent5>
        <a:accent6>
          <a:srgbClr val="A4975F"/>
        </a:accent6>
        <a:hlink>
          <a:srgbClr val="4E5523"/>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TotalTime>
  <Words>1035</Words>
  <Application>Microsoft Office PowerPoint</Application>
  <PresentationFormat>Expunere pe ecran (4:3)</PresentationFormat>
  <Paragraphs>57</Paragraphs>
  <Slides>11</Slides>
  <Notes>0</Notes>
  <HiddenSlides>0</HiddenSlides>
  <MMClips>0</MMClips>
  <ScaleCrop>false</ScaleCrop>
  <HeadingPairs>
    <vt:vector size="6" baseType="variant">
      <vt:variant>
        <vt:lpstr>Fonturi utilizate</vt:lpstr>
      </vt:variant>
      <vt:variant>
        <vt:i4>2</vt:i4>
      </vt:variant>
      <vt:variant>
        <vt:lpstr>Temă</vt:lpstr>
      </vt:variant>
      <vt:variant>
        <vt:i4>1</vt:i4>
      </vt:variant>
      <vt:variant>
        <vt:lpstr>Titluri diapozitive</vt:lpstr>
      </vt:variant>
      <vt:variant>
        <vt:i4>11</vt:i4>
      </vt:variant>
    </vt:vector>
  </HeadingPairs>
  <TitlesOfParts>
    <vt:vector size="14" baseType="lpstr">
      <vt:lpstr>Arial</vt:lpstr>
      <vt:lpstr>Arial Black</vt:lpstr>
      <vt:lpstr>template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Vă mulțumesc!</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csb</cp:lastModifiedBy>
  <cp:revision>62</cp:revision>
  <dcterms:created xsi:type="dcterms:W3CDTF">2006-06-13T13:03:30Z</dcterms:created>
  <dcterms:modified xsi:type="dcterms:W3CDTF">2024-02-20T14:04:20Z</dcterms:modified>
</cp:coreProperties>
</file>